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2" r:id="rId37"/>
    <p:sldId id="290" r:id="rId38"/>
    <p:sldId id="291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53" autoAdjust="0"/>
  </p:normalViewPr>
  <p:slideViewPr>
    <p:cSldViewPr snapToGrid="0" snapToObjects="1">
      <p:cViewPr>
        <p:scale>
          <a:sx n="143" d="100"/>
          <a:sy n="143" d="100"/>
        </p:scale>
        <p:origin x="-104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64731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Trained to combine (x_t, h_{t-1}) and predict next word y_t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Image: 10x10x3.  Just one filter Dimension: 5x5x3. Step=1, Output: 6x6x1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Another filter: Same dimension 6x6x2.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Image: 5x5.  Just one filter Dimension: 3x3. Step-size=1, Output: 3x3x1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Another filter: Same dimension 3x3x2.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Only difference here: is using LSTM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Detect objects, generate captions -&gt; you need annotated images.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0" y="0"/>
            <a:ext cx="9144000" cy="34602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 rot="10800000">
            <a:off x="7697100" y="-25"/>
            <a:ext cx="962400" cy="3460200"/>
          </a:xfrm>
          <a:prstGeom prst="rect">
            <a:avLst/>
          </a:prstGeom>
          <a:solidFill>
            <a:srgbClr val="57BB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>
            <a:off x="5750475" y="-25"/>
            <a:ext cx="1946700" cy="3460200"/>
          </a:xfrm>
          <a:prstGeom prst="rect">
            <a:avLst/>
          </a:prstGeom>
          <a:solidFill>
            <a:srgbClr val="33AC7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8659499" y="-25"/>
            <a:ext cx="484500" cy="3460200"/>
          </a:xfrm>
          <a:prstGeom prst="rect">
            <a:avLst/>
          </a:prstGeom>
          <a:solidFill>
            <a:srgbClr val="87CEA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24475" y="465975"/>
            <a:ext cx="5124300" cy="28416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24475" y="3612601"/>
            <a:ext cx="5124300" cy="13026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  <a:endParaRPr lang="en" sz="1000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-29" y="0"/>
            <a:ext cx="9144000" cy="17415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 rot="10800000">
            <a:off x="7697100" y="-25"/>
            <a:ext cx="962400" cy="1741500"/>
          </a:xfrm>
          <a:prstGeom prst="rect">
            <a:avLst/>
          </a:prstGeom>
          <a:solidFill>
            <a:srgbClr val="57BB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 rot="10800000">
            <a:off x="5750475" y="-25"/>
            <a:ext cx="1946700" cy="1741500"/>
          </a:xfrm>
          <a:prstGeom prst="rect">
            <a:avLst/>
          </a:prstGeom>
          <a:solidFill>
            <a:srgbClr val="33AC7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 rot="10800000" flipH="1">
            <a:off x="8659499" y="-25"/>
            <a:ext cx="484500" cy="1741500"/>
          </a:xfrm>
          <a:prstGeom prst="rect">
            <a:avLst/>
          </a:prstGeom>
          <a:solidFill>
            <a:srgbClr val="87CEA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8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  <a:endParaRPr lang="en" sz="1000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hape 78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400"/>
            </a:lvl1pPr>
            <a:lvl2pPr lvl="1" algn="ctr" rtl="0">
              <a:spcBef>
                <a:spcPts val="0"/>
              </a:spcBef>
              <a:buSzPct val="100000"/>
              <a:defRPr sz="5400"/>
            </a:lvl2pPr>
            <a:lvl3pPr lvl="2" algn="ctr" rtl="0">
              <a:spcBef>
                <a:spcPts val="0"/>
              </a:spcBef>
              <a:buSzPct val="100000"/>
              <a:defRPr sz="5400"/>
            </a:lvl3pPr>
            <a:lvl4pPr lvl="3" algn="ctr" rtl="0">
              <a:spcBef>
                <a:spcPts val="0"/>
              </a:spcBef>
              <a:buSzPct val="100000"/>
              <a:defRPr sz="5400"/>
            </a:lvl4pPr>
            <a:lvl5pPr lvl="4" algn="ctr" rtl="0">
              <a:spcBef>
                <a:spcPts val="0"/>
              </a:spcBef>
              <a:buSzPct val="100000"/>
              <a:defRPr sz="5400"/>
            </a:lvl5pPr>
            <a:lvl6pPr lvl="5" algn="ctr" rtl="0">
              <a:spcBef>
                <a:spcPts val="0"/>
              </a:spcBef>
              <a:buSzPct val="100000"/>
              <a:defRPr sz="5400"/>
            </a:lvl6pPr>
            <a:lvl7pPr lvl="6" algn="ctr" rtl="0">
              <a:spcBef>
                <a:spcPts val="0"/>
              </a:spcBef>
              <a:buSzPct val="100000"/>
              <a:defRPr sz="5400"/>
            </a:lvl7pPr>
            <a:lvl8pPr lvl="7" algn="ctr" rtl="0">
              <a:spcBef>
                <a:spcPts val="0"/>
              </a:spcBef>
              <a:buSzPct val="100000"/>
              <a:defRPr sz="5400"/>
            </a:lvl8pPr>
            <a:lvl9pPr lvl="8" algn="ctr" rtl="0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6" name="Shape 10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800"/>
            </a:lvl1pPr>
            <a:lvl2pPr lvl="1" algn="ctr" rtl="0">
              <a:spcBef>
                <a:spcPts val="0"/>
              </a:spcBef>
              <a:buSzPct val="100000"/>
              <a:defRPr sz="3800"/>
            </a:lvl2pPr>
            <a:lvl3pPr lvl="2" algn="ctr" rtl="0">
              <a:spcBef>
                <a:spcPts val="0"/>
              </a:spcBef>
              <a:buSzPct val="100000"/>
              <a:defRPr sz="3800"/>
            </a:lvl3pPr>
            <a:lvl4pPr lvl="3" algn="ctr" rtl="0">
              <a:spcBef>
                <a:spcPts val="0"/>
              </a:spcBef>
              <a:buSzPct val="100000"/>
              <a:defRPr sz="3800"/>
            </a:lvl4pPr>
            <a:lvl5pPr lvl="4" algn="ctr" rtl="0">
              <a:spcBef>
                <a:spcPts val="0"/>
              </a:spcBef>
              <a:buSzPct val="100000"/>
              <a:defRPr sz="3800"/>
            </a:lvl5pPr>
            <a:lvl6pPr lvl="5" algn="ctr" rtl="0">
              <a:spcBef>
                <a:spcPts val="0"/>
              </a:spcBef>
              <a:buSzPct val="100000"/>
              <a:defRPr sz="3800"/>
            </a:lvl6pPr>
            <a:lvl7pPr lvl="6" algn="ctr" rtl="0">
              <a:spcBef>
                <a:spcPts val="0"/>
              </a:spcBef>
              <a:buSzPct val="100000"/>
              <a:defRPr sz="3800"/>
            </a:lvl7pPr>
            <a:lvl8pPr lvl="7" algn="ctr" rtl="0">
              <a:spcBef>
                <a:spcPts val="0"/>
              </a:spcBef>
              <a:buSzPct val="100000"/>
              <a:defRPr sz="3800"/>
            </a:lvl8pPr>
            <a:lvl9pPr lvl="8" algn="ctr" rtl="0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FjpRwVKYJQ8" TargetMode="External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24475" y="465975"/>
            <a:ext cx="5124300" cy="2841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Vision and Language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324475" y="3612601"/>
            <a:ext cx="5124300" cy="130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CSE 576 </a:t>
            </a:r>
            <a:endParaRPr lang="en-U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rgbClr val="000000"/>
                </a:solidFill>
              </a:rPr>
              <a:t>Instructor</a:t>
            </a:r>
            <a:r>
              <a:rPr lang="en" dirty="0">
                <a:solidFill>
                  <a:srgbClr val="000000"/>
                </a:solidFill>
              </a:rPr>
              <a:t>: Dr. Chitta Baral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Prepared By: </a:t>
            </a:r>
            <a:r>
              <a:rPr lang="en-US" dirty="0" smtClean="0">
                <a:solidFill>
                  <a:srgbClr val="000000"/>
                </a:solidFill>
              </a:rPr>
              <a:t>Dr. </a:t>
            </a:r>
            <a:r>
              <a:rPr lang="en" dirty="0" smtClean="0">
                <a:solidFill>
                  <a:srgbClr val="000000"/>
                </a:solidFill>
              </a:rPr>
              <a:t>Somak </a:t>
            </a:r>
            <a:r>
              <a:rPr lang="en" dirty="0">
                <a:solidFill>
                  <a:srgbClr val="000000"/>
                </a:solidFill>
              </a:rPr>
              <a:t>Aditya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14273"/>
          <a:stretch/>
        </p:blipFill>
        <p:spPr>
          <a:xfrm>
            <a:off x="382725" y="570075"/>
            <a:ext cx="8378551" cy="36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382725" y="1403250"/>
            <a:ext cx="4326900" cy="234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latin typeface="Old Standard TT"/>
                <a:ea typeface="Old Standard TT"/>
                <a:cs typeface="Old Standard TT"/>
                <a:sym typeface="Old Standard TT"/>
              </a:rPr>
              <a:t>Ellman’s </a:t>
            </a:r>
            <a:r>
              <a:rPr lang="en" sz="1800" dirty="0">
                <a:latin typeface="Old Standard TT"/>
                <a:ea typeface="Old Standard TT"/>
                <a:cs typeface="Old Standard TT"/>
                <a:sym typeface="Old Standard TT"/>
              </a:rPr>
              <a:t>RNN Trick: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latin typeface="Old Standard TT"/>
                <a:ea typeface="Old Standard TT"/>
                <a:cs typeface="Old Standard TT"/>
                <a:sym typeface="Old Standard TT"/>
              </a:rPr>
              <a:t>Given </a:t>
            </a:r>
            <a:r>
              <a:rPr lang="en" sz="1800" dirty="0">
                <a:latin typeface="Old Standard TT"/>
                <a:ea typeface="Old Standard TT"/>
                <a:cs typeface="Old Standard TT"/>
                <a:sym typeface="Old Standard TT"/>
              </a:rPr>
              <a:t>(x</a:t>
            </a:r>
            <a:r>
              <a:rPr lang="en" sz="1800" baseline="-25000" dirty="0">
                <a:latin typeface="Old Standard TT"/>
                <a:ea typeface="Old Standard TT"/>
                <a:cs typeface="Old Standard TT"/>
                <a:sym typeface="Old Standard TT"/>
              </a:rPr>
              <a:t>t</a:t>
            </a:r>
            <a:r>
              <a:rPr lang="en" sz="1800" dirty="0">
                <a:latin typeface="Old Standard TT"/>
                <a:ea typeface="Old Standard TT"/>
                <a:cs typeface="Old Standard TT"/>
                <a:sym typeface="Old Standard TT"/>
              </a:rPr>
              <a:t>,h</a:t>
            </a:r>
            <a:r>
              <a:rPr lang="en" sz="1800" baseline="-25000" dirty="0">
                <a:latin typeface="Old Standard TT"/>
                <a:ea typeface="Old Standard TT"/>
                <a:cs typeface="Old Standard TT"/>
                <a:sym typeface="Old Standard TT"/>
              </a:rPr>
              <a:t>t-1</a:t>
            </a:r>
            <a:r>
              <a:rPr lang="en" sz="1800" dirty="0">
                <a:latin typeface="Old Standard TT"/>
                <a:ea typeface="Old Standard TT"/>
                <a:cs typeface="Old Standard TT"/>
                <a:sym typeface="Old Standard TT"/>
              </a:rPr>
              <a:t>) → Predict h</a:t>
            </a:r>
            <a:r>
              <a:rPr lang="en" sz="1800" baseline="-25000" dirty="0">
                <a:latin typeface="Old Standard TT"/>
                <a:ea typeface="Old Standard TT"/>
                <a:cs typeface="Old Standard TT"/>
                <a:sym typeface="Old Standard TT"/>
              </a:rPr>
              <a:t>t </a:t>
            </a:r>
            <a:r>
              <a:rPr lang="en" sz="1800" dirty="0">
                <a:latin typeface="Old Standard TT"/>
                <a:ea typeface="Old Standard TT"/>
                <a:cs typeface="Old Standard TT"/>
                <a:sym typeface="Old Standard TT"/>
              </a:rPr>
              <a:t>→ Predict y</a:t>
            </a:r>
            <a:r>
              <a:rPr lang="en" sz="1800" baseline="-25000" dirty="0">
                <a:latin typeface="Old Standard TT"/>
                <a:ea typeface="Old Standard TT"/>
                <a:cs typeface="Old Standard TT"/>
                <a:sym typeface="Old Standard TT"/>
              </a:rPr>
              <a:t>t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latin typeface="Old Standard TT"/>
                <a:ea typeface="Old Standard TT"/>
                <a:cs typeface="Old Standard TT"/>
                <a:sym typeface="Old Standard TT"/>
              </a:rPr>
              <a:t>Their Trick: use (</a:t>
            </a:r>
            <a:r>
              <a:rPr lang="en" sz="18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r>
              <a:rPr lang="en" sz="1800" baseline="-250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r>
              <a:rPr lang="en" sz="18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,h</a:t>
            </a:r>
            <a:r>
              <a:rPr lang="en" sz="1800" baseline="-250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0</a:t>
            </a:r>
            <a:r>
              <a:rPr lang="en" sz="18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,Img</a:t>
            </a:r>
            <a:r>
              <a:rPr lang="en" sz="1800" baseline="-250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18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 to predict h</a:t>
            </a:r>
            <a:r>
              <a:rPr lang="en" sz="1800" baseline="-250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r>
              <a:rPr lang="en" sz="18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Simpler Picture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4300"/>
            <a:ext cx="3784050" cy="2742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02" name="Shape 202"/>
          <p:cNvCxnSpPr>
            <a:stCxn id="201" idx="3"/>
            <a:endCxn id="203" idx="1"/>
          </p:cNvCxnSpPr>
          <p:nvPr/>
        </p:nvCxnSpPr>
        <p:spPr>
          <a:xfrm>
            <a:off x="4095750" y="2655687"/>
            <a:ext cx="959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04" name="Shape 204"/>
          <p:cNvSpPr txBox="1"/>
          <p:nvPr/>
        </p:nvSpPr>
        <p:spPr>
          <a:xfrm>
            <a:off x="311700" y="4232925"/>
            <a:ext cx="8025000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Elman’s RNN: predict next word (</a:t>
            </a:r>
            <a:r>
              <a:rPr lang="en" sz="1800" b="1">
                <a:latin typeface="Old Standard TT"/>
                <a:ea typeface="Old Standard TT"/>
                <a:cs typeface="Old Standard TT"/>
                <a:sym typeface="Old Standard TT"/>
              </a:rPr>
              <a:t>y</a:t>
            </a:r>
            <a:r>
              <a:rPr lang="en" sz="1800" b="1" baseline="-25000">
                <a:latin typeface="Old Standard TT"/>
                <a:ea typeface="Old Standard TT"/>
                <a:cs typeface="Old Standard TT"/>
                <a:sym typeface="Old Standard TT"/>
              </a:rPr>
              <a:t>t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), given the current word (</a:t>
            </a:r>
            <a:r>
              <a:rPr lang="en" sz="1800" b="1"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r>
              <a:rPr lang="en" sz="1800" b="1" baseline="-25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) and the context(</a:t>
            </a:r>
            <a:r>
              <a:rPr lang="en" sz="1800" b="1">
                <a:latin typeface="Old Standard TT"/>
                <a:ea typeface="Old Standard TT"/>
                <a:cs typeface="Old Standard TT"/>
                <a:sym typeface="Old Standard TT"/>
              </a:rPr>
              <a:t>h</a:t>
            </a:r>
            <a:r>
              <a:rPr lang="en" sz="1800" b="1" baseline="-25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t-1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425" y="1284300"/>
            <a:ext cx="3481349" cy="2742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bit of Background: CNN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5275"/>
            <a:ext cx="444875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25" y="2974000"/>
            <a:ext cx="4148924" cy="165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4760450" y="1094150"/>
            <a:ext cx="4149000" cy="198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 ConvNet arranges its neurons in three dimensions </a:t>
            </a: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(width, height, depth)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</a:p>
          <a:p>
            <a:pPr marL="457200" lvl="0" indent="-228600" rtl="0">
              <a:spcBef>
                <a:spcPts val="0"/>
              </a:spcBef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Every layer of a ConvNet transforms the 3D  input volume to a 3D output volume of neuron activations.</a:t>
            </a:r>
          </a:p>
          <a:p>
            <a:pPr marL="457200" lvl="0" indent="-228600" rtl="0">
              <a:spcBef>
                <a:spcPts val="0"/>
              </a:spcBef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In this example, the red input layer holds the  image, so its width and height would be the dimensions of the image, and the depth would be 3 (Red, Green, Blue channels).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5006450" y="3300850"/>
            <a:ext cx="3999600" cy="143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i="1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Operation Example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00" y="1171600"/>
            <a:ext cx="7833775" cy="33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Operation Example (Numerical)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82" y="1324532"/>
            <a:ext cx="1935500" cy="17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425" y="1748408"/>
            <a:ext cx="1199374" cy="10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300" y="1309250"/>
            <a:ext cx="25527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1050550" y="3174575"/>
            <a:ext cx="1336500" cy="36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Simple Raw Image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3356525" y="2869775"/>
            <a:ext cx="1336500" cy="36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Filter</a:t>
            </a:r>
          </a:p>
        </p:txBody>
      </p:sp>
      <p:cxnSp>
        <p:nvCxnSpPr>
          <p:cNvPr id="230" name="Shape 230"/>
          <p:cNvCxnSpPr>
            <a:stCxn id="226" idx="3"/>
            <a:endCxn id="227" idx="1"/>
          </p:cNvCxnSpPr>
          <p:nvPr/>
        </p:nvCxnSpPr>
        <p:spPr>
          <a:xfrm rot="10800000" flipH="1">
            <a:off x="4500799" y="2242746"/>
            <a:ext cx="16056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1" name="Shape 231"/>
          <p:cNvSpPr txBox="1"/>
          <p:nvPr/>
        </p:nvSpPr>
        <p:spPr>
          <a:xfrm>
            <a:off x="4693025" y="2268900"/>
            <a:ext cx="152520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Convolution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 (with stride=1)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961875" y="4014025"/>
            <a:ext cx="7595100" cy="44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latin typeface="Old Standard TT"/>
                <a:ea typeface="Old Standard TT"/>
                <a:cs typeface="Old Standard TT"/>
                <a:sym typeface="Old Standard TT"/>
              </a:rPr>
              <a:t>Dim.s: Conv(  5x5,        </a:t>
            </a: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3x3,   stride=1)  ⇒   3x3 = (5-3+1)x(5-3+1)</a:t>
            </a:r>
            <a:r>
              <a:rPr lang="en" sz="1800" b="1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50" y="197675"/>
            <a:ext cx="8771625" cy="47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0" y="321799"/>
            <a:ext cx="8933598" cy="468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00" y="280425"/>
            <a:ext cx="8819551" cy="46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r="9403" b="88183"/>
          <a:stretch/>
        </p:blipFill>
        <p:spPr>
          <a:xfrm>
            <a:off x="357200" y="321800"/>
            <a:ext cx="7572373" cy="5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25" y="954900"/>
            <a:ext cx="5881700" cy="35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6250775" y="1016000"/>
            <a:ext cx="2774100" cy="313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Task: Localize and describe salient Regions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AutoNum type="arabicPeriod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Get Convolutional Features: CxW’xH’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AutoNum type="arabicPeriod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Localization (say 12 regions):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AutoNum type="alphaLcPeriod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3D matrix for each region</a:t>
            </a:r>
          </a:p>
          <a:p>
            <a:pPr marL="4572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AutoNum type="arabicPeriod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Generate Caption using LSTM</a:t>
            </a:r>
          </a:p>
        </p:txBody>
      </p:sp>
      <p:sp>
        <p:nvSpPr>
          <p:cNvPr id="257" name="Shape 257"/>
          <p:cNvSpPr/>
          <p:nvPr/>
        </p:nvSpPr>
        <p:spPr>
          <a:xfrm>
            <a:off x="7510317" y="4701908"/>
            <a:ext cx="194118" cy="124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solidFill>
                  <a:srgbClr val="FF5722"/>
                </a:solidFill>
                <a:latin typeface="Arial"/>
                <a:ea typeface="Arial"/>
                <a:cs typeface="Arial"/>
                <a:sym typeface="Arial"/>
              </a:rPr>
              <a:t>Captioning: LSTM for Videos (Donahue 2014)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100" y="1156412"/>
            <a:ext cx="4358399" cy="33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3993225" y="3376925"/>
            <a:ext cx="2898000" cy="12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Given an Image, the CRF outputs: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&lt;person, cut, cutting-board&gt;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&lt;subject, action, object&gt;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Using that, generate Sentences.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LSTM ≅ NLG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50" y="992275"/>
            <a:ext cx="3438525" cy="372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>
            <a:off x="4047375" y="4717749"/>
            <a:ext cx="2368885" cy="45719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Outline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Perspectives: How Language and Vision Interact</a:t>
            </a:r>
          </a:p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Scene Understanding using Language</a:t>
            </a:r>
          </a:p>
          <a:p>
            <a:pPr marL="971550" lvl="1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Caption Generation from Images</a:t>
            </a:r>
          </a:p>
          <a:p>
            <a:pPr marL="971550" lvl="1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Caption Generation from Videos</a:t>
            </a:r>
          </a:p>
          <a:p>
            <a:pPr marL="971550" lvl="1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Current Technologies</a:t>
            </a:r>
          </a:p>
          <a:p>
            <a:pPr marL="1428750" lvl="2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RNN/LSTM to understand language</a:t>
            </a:r>
          </a:p>
          <a:p>
            <a:pPr marL="1428750" lvl="2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CNN to understand </a:t>
            </a:r>
            <a:r>
              <a:rPr lang="en" dirty="0" smtClean="0"/>
              <a:t>image</a:t>
            </a:r>
            <a:endParaRPr lang="en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b="1">
                <a:solidFill>
                  <a:srgbClr val="FF5722"/>
                </a:solidFill>
                <a:latin typeface="Arial"/>
                <a:ea typeface="Arial"/>
                <a:cs typeface="Arial"/>
                <a:sym typeface="Arial"/>
              </a:rPr>
              <a:t>Captioning: LSTM for Videos (Donahue 2014)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25" y="1058225"/>
            <a:ext cx="8298726" cy="385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Representations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buFont typeface="Arial"/>
              <a:buChar char="•"/>
            </a:pPr>
            <a:r>
              <a:rPr lang="en" b="1" dirty="0"/>
              <a:t>Scene Graph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b="1" dirty="0"/>
              <a:t>Scene Description Graph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0" y="863125"/>
            <a:ext cx="2599451" cy="298188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 meaningful Semantic Representation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75" y="1288412"/>
            <a:ext cx="1918450" cy="181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6704775" y="1238375"/>
            <a:ext cx="2127600" cy="1251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6829850" y="1288425"/>
            <a:ext cx="1813800" cy="75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man is standing near a fountain outside a building...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311700" y="3875550"/>
            <a:ext cx="1563600" cy="3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Image Space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7050300" y="2489375"/>
            <a:ext cx="1263300" cy="3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Text Space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950" y="3177250"/>
            <a:ext cx="1404825" cy="17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3487750" y="1238375"/>
            <a:ext cx="1918500" cy="1050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   Scene Graph /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Scene Desc. Graph</a:t>
            </a:r>
          </a:p>
        </p:txBody>
      </p:sp>
      <p:cxnSp>
        <p:nvCxnSpPr>
          <p:cNvPr id="292" name="Shape 292"/>
          <p:cNvCxnSpPr>
            <a:endCxn id="291" idx="1"/>
          </p:cNvCxnSpPr>
          <p:nvPr/>
        </p:nvCxnSpPr>
        <p:spPr>
          <a:xfrm>
            <a:off x="2539150" y="1713725"/>
            <a:ext cx="948600" cy="501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93" name="Shape 293"/>
          <p:cNvCxnSpPr>
            <a:stCxn id="291" idx="3"/>
          </p:cNvCxnSpPr>
          <p:nvPr/>
        </p:nvCxnSpPr>
        <p:spPr>
          <a:xfrm>
            <a:off x="5406250" y="1763825"/>
            <a:ext cx="1286100" cy="8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4" name="Shape 294"/>
          <p:cNvCxnSpPr>
            <a:stCxn id="291" idx="2"/>
            <a:endCxn id="290" idx="1"/>
          </p:cNvCxnSpPr>
          <p:nvPr/>
        </p:nvCxnSpPr>
        <p:spPr>
          <a:xfrm>
            <a:off x="4447000" y="2289275"/>
            <a:ext cx="852900" cy="1749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5" name="Shape 295"/>
          <p:cNvSpPr/>
          <p:nvPr/>
        </p:nvSpPr>
        <p:spPr>
          <a:xfrm>
            <a:off x="6790025" y="3172625"/>
            <a:ext cx="2201700" cy="1251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7050300" y="3222675"/>
            <a:ext cx="1813800" cy="75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</a:rPr>
              <a:t>Is a person drinking from the fountain?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6892400" y="4488350"/>
            <a:ext cx="2127600" cy="3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QA/Reasoning space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616475" y="1807475"/>
            <a:ext cx="650400" cy="1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NLG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378025" y="2591225"/>
            <a:ext cx="1813800" cy="4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(Probabilistic) Logical Languages</a:t>
            </a:r>
          </a:p>
        </p:txBody>
      </p:sp>
      <p:cxnSp>
        <p:nvCxnSpPr>
          <p:cNvPr id="300" name="Shape 300"/>
          <p:cNvCxnSpPr>
            <a:stCxn id="296" idx="1"/>
          </p:cNvCxnSpPr>
          <p:nvPr/>
        </p:nvCxnSpPr>
        <p:spPr>
          <a:xfrm>
            <a:off x="7050300" y="3597975"/>
            <a:ext cx="279900" cy="567600"/>
          </a:xfrm>
          <a:prstGeom prst="curvedConnector4">
            <a:avLst>
              <a:gd name="adj1" fmla="val -85075"/>
              <a:gd name="adj2" fmla="val 8306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1" name="Shape 301"/>
          <p:cNvSpPr txBox="1"/>
          <p:nvPr/>
        </p:nvSpPr>
        <p:spPr>
          <a:xfrm>
            <a:off x="7367725" y="4015450"/>
            <a:ext cx="945900" cy="3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00FF00"/>
                </a:solidFill>
                <a:highlight>
                  <a:srgbClr val="274E13"/>
                </a:highlight>
              </a:rPr>
              <a:t>Yes</a:t>
            </a:r>
          </a:p>
        </p:txBody>
      </p:sp>
      <p:cxnSp>
        <p:nvCxnSpPr>
          <p:cNvPr id="302" name="Shape 302"/>
          <p:cNvCxnSpPr/>
          <p:nvPr/>
        </p:nvCxnSpPr>
        <p:spPr>
          <a:xfrm flipH="1">
            <a:off x="3464950" y="2264100"/>
            <a:ext cx="700500" cy="1963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2740050" y="4200750"/>
            <a:ext cx="1707000" cy="402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Image Retrieval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do we need it?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75" y="1289875"/>
            <a:ext cx="3989574" cy="21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399750" y="3705675"/>
            <a:ext cx="45594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Old Standard TT"/>
                <a:ea typeface="Old Standard TT"/>
                <a:cs typeface="Old Standard TT"/>
                <a:sym typeface="Old Standard TT"/>
              </a:rPr>
              <a:t>Generated Annotation (CNN): A bunch of bananas is hanging from a ceiling.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5246550" y="1147350"/>
            <a:ext cx="3897600" cy="225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Old Standard TT"/>
                <a:ea typeface="Old Standard TT"/>
                <a:cs typeface="Old Standard TT"/>
                <a:sym typeface="Old Standard TT"/>
              </a:rPr>
              <a:t>An output from a state-of-the-art Neural Caption Generator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311700" y="1384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Scene Graphs (Johnson CVPR2015)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3398400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Nodes: objects, regions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Relationships: verbs, prepositions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Objects: adjectives, adverbs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400" y="901074"/>
            <a:ext cx="5365025" cy="4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Scene Description Graphs (Aditya2016, ACS)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311700" y="3709475"/>
            <a:ext cx="7204800" cy="113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Nodes: Entity/Event/Constituent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Entity: objects, Events: verbs, constituent: “</a:t>
            </a:r>
            <a:r>
              <a:rPr lang="en" dirty="0" smtClean="0"/>
              <a:t>concepts/phrases”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Relationships: from K-Parser relations</a:t>
            </a:r>
            <a:r>
              <a:rPr lang="en-US" dirty="0" smtClean="0"/>
              <a:t> </a:t>
            </a:r>
            <a:r>
              <a:rPr lang="en-US" sz="1400" dirty="0" smtClean="0"/>
              <a:t>(</a:t>
            </a:r>
            <a:r>
              <a:rPr lang="en" sz="1400" dirty="0" smtClean="0"/>
              <a:t>Well-defined Ontological</a:t>
            </a:r>
            <a:r>
              <a:rPr lang="en-US" sz="1400" dirty="0" smtClean="0"/>
              <a:t> </a:t>
            </a:r>
            <a:r>
              <a:rPr lang="en" sz="1400" dirty="0" smtClean="0"/>
              <a:t>Relations</a:t>
            </a:r>
            <a:r>
              <a:rPr lang="en-US" sz="1400" dirty="0" smtClean="0"/>
              <a:t>)</a:t>
            </a:r>
            <a:endParaRPr lang="en" sz="1400" dirty="0"/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25" y="808600"/>
            <a:ext cx="7025549" cy="30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/>
          <p:nvPr/>
        </p:nvSpPr>
        <p:spPr>
          <a:xfrm>
            <a:off x="6515400" y="3475175"/>
            <a:ext cx="2316900" cy="1365300"/>
          </a:xfrm>
          <a:prstGeom prst="cloudCallout">
            <a:avLst>
              <a:gd name="adj1" fmla="val -67858"/>
              <a:gd name="adj2" fmla="val -7071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could be a possible advantage?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SDG: Motivating QA Example</a:t>
            </a:r>
          </a:p>
        </p:txBody>
      </p:sp>
      <p:cxnSp>
        <p:nvCxnSpPr>
          <p:cNvPr id="332" name="Shape 332"/>
          <p:cNvCxnSpPr>
            <a:endCxn id="333" idx="1"/>
          </p:cNvCxnSpPr>
          <p:nvPr/>
        </p:nvCxnSpPr>
        <p:spPr>
          <a:xfrm rot="-5400000" flipH="1">
            <a:off x="280650" y="3883500"/>
            <a:ext cx="885000" cy="72000"/>
          </a:xfrm>
          <a:prstGeom prst="curvedConnector2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4" name="Shape 334"/>
          <p:cNvSpPr txBox="1"/>
          <p:nvPr/>
        </p:nvSpPr>
        <p:spPr>
          <a:xfrm>
            <a:off x="3145025" y="1435775"/>
            <a:ext cx="2913000" cy="240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has(hold,location,scene).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has(hold,recipient,racket).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has(hold,agent,person).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has(swing,location,scene).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has(swing,recipient,racket).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has(swing,agent,person).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has(shirt,semantic_role,:clothing).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has(sweatband,semantic_role,:clothing).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has(racket,complement_phrase,tennis).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has(racket,semantic_role,:thing held).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has(person,trait,female).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has(person,semantic_role,:holder).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  <a:p>
            <a:pPr lvl="0" rtl="0">
              <a:spcBef>
                <a:spcPts val="0"/>
              </a:spcBef>
              <a:buNone/>
            </a:pPr>
            <a:endParaRPr sz="1200"/>
          </a:p>
          <a:p>
            <a:pPr lvl="0" rtl="0">
              <a:spcBef>
                <a:spcPts val="0"/>
              </a:spcBef>
              <a:buNone/>
            </a:pPr>
            <a:endParaRPr sz="1200"/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6137223" y="1300848"/>
            <a:ext cx="2794500" cy="1960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entity(person;racket;shorts;shirt).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animate(person;dog).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inanimate(A) :- not animate(A), entity(A).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tennis_detector :- has(swing,recipient,racket), has(racket,complement_phrase,tennis),has(swing,agent,A),animate(A).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336" name="Shape 336"/>
          <p:cNvSpPr txBox="1"/>
          <p:nvPr/>
        </p:nvSpPr>
        <p:spPr>
          <a:xfrm>
            <a:off x="6617187" y="4231574"/>
            <a:ext cx="2041693" cy="358200"/>
          </a:xfrm>
          <a:prstGeom prst="rect">
            <a:avLst/>
          </a:prstGeom>
          <a:solidFill>
            <a:srgbClr val="274E13"/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rgbClr val="00FF00"/>
                </a:solidFill>
              </a:rPr>
              <a:t>tennis_detector=True</a:t>
            </a:r>
          </a:p>
        </p:txBody>
      </p:sp>
      <p:sp>
        <p:nvSpPr>
          <p:cNvPr id="337" name="Shape 337"/>
          <p:cNvSpPr/>
          <p:nvPr/>
        </p:nvSpPr>
        <p:spPr>
          <a:xfrm>
            <a:off x="6531813" y="3545851"/>
            <a:ext cx="2033400" cy="429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ASP Reasoning Engine</a:t>
            </a:r>
          </a:p>
        </p:txBody>
      </p:sp>
      <p:cxnSp>
        <p:nvCxnSpPr>
          <p:cNvPr id="338" name="Shape 338"/>
          <p:cNvCxnSpPr>
            <a:stCxn id="335" idx="2"/>
            <a:endCxn id="337" idx="0"/>
          </p:cNvCxnSpPr>
          <p:nvPr/>
        </p:nvCxnSpPr>
        <p:spPr>
          <a:xfrm>
            <a:off x="7534473" y="3261648"/>
            <a:ext cx="14100" cy="2841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9" name="Shape 339"/>
          <p:cNvCxnSpPr>
            <a:stCxn id="337" idx="2"/>
            <a:endCxn id="336" idx="0"/>
          </p:cNvCxnSpPr>
          <p:nvPr/>
        </p:nvCxnSpPr>
        <p:spPr>
          <a:xfrm>
            <a:off x="7548513" y="3975451"/>
            <a:ext cx="89521" cy="256123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3" name="Shape 333"/>
          <p:cNvSpPr txBox="1"/>
          <p:nvPr/>
        </p:nvSpPr>
        <p:spPr>
          <a:xfrm>
            <a:off x="759150" y="3910350"/>
            <a:ext cx="3094800" cy="903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Person, racket, popsickle, brassiere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stadium, baseball_field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outdoors, outside, sky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0" name="Shape 340"/>
          <p:cNvCxnSpPr>
            <a:stCxn id="333" idx="3"/>
            <a:endCxn id="334" idx="2"/>
          </p:cNvCxnSpPr>
          <p:nvPr/>
        </p:nvCxnSpPr>
        <p:spPr>
          <a:xfrm rot="10800000" flipH="1">
            <a:off x="3853950" y="3841500"/>
            <a:ext cx="747600" cy="520500"/>
          </a:xfrm>
          <a:prstGeom prst="curved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1" name="Shape 341"/>
          <p:cNvSpPr txBox="1"/>
          <p:nvPr/>
        </p:nvSpPr>
        <p:spPr>
          <a:xfrm>
            <a:off x="1200700" y="3599525"/>
            <a:ext cx="1285199" cy="322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Detections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3853559" y="1113564"/>
            <a:ext cx="1176600" cy="322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SDG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1814"/>
            <a:ext cx="2033313" cy="2465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Shape 344"/>
          <p:cNvCxnSpPr>
            <a:stCxn id="334" idx="2"/>
            <a:endCxn id="337" idx="1"/>
          </p:cNvCxnSpPr>
          <p:nvPr/>
        </p:nvCxnSpPr>
        <p:spPr>
          <a:xfrm rot="-5400000">
            <a:off x="5526275" y="2836025"/>
            <a:ext cx="80700" cy="1930200"/>
          </a:xfrm>
          <a:prstGeom prst="curvedConnector4">
            <a:avLst>
              <a:gd name="adj1" fmla="val -295074"/>
              <a:gd name="adj2" fmla="val 87732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45" name="Shape 345"/>
          <p:cNvSpPr txBox="1"/>
          <p:nvPr/>
        </p:nvSpPr>
        <p:spPr>
          <a:xfrm>
            <a:off x="6137223" y="978525"/>
            <a:ext cx="2699100" cy="32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   Is someone playing tennis?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Understanding images and text </a:t>
            </a:r>
            <a:endParaRPr lang="en" dirty="0"/>
          </a:p>
        </p:txBody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b="1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buFont typeface="Arial"/>
              <a:buChar char="•"/>
            </a:pPr>
            <a:r>
              <a:rPr lang="en" b="1" dirty="0"/>
              <a:t>Visual Question Answering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b="1" dirty="0"/>
              <a:t>General VQA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b="1" dirty="0"/>
              <a:t>Knowledge-based VQA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n" b="1" dirty="0"/>
              <a:t>Image Puzzle Solving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2360950" y="1478200"/>
            <a:ext cx="4222200" cy="2898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 Question Answering</a:t>
            </a:r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309200" y="3327600"/>
            <a:ext cx="21687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What is the color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Of the sofa?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 l="4662" t="1622" r="23498" b="23622"/>
          <a:stretch/>
        </p:blipFill>
        <p:spPr>
          <a:xfrm>
            <a:off x="228600" y="1329450"/>
            <a:ext cx="2015525" cy="17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2360950" y="1891775"/>
            <a:ext cx="929137" cy="43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latin typeface="Old Standard TT"/>
                <a:ea typeface="Old Standard TT"/>
                <a:cs typeface="Old Standard TT"/>
                <a:sym typeface="Old Standard TT"/>
              </a:rPr>
              <a:t>Image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2357200" y="3243450"/>
            <a:ext cx="1124400" cy="43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Question</a:t>
            </a:r>
          </a:p>
        </p:txBody>
      </p:sp>
      <p:sp>
        <p:nvSpPr>
          <p:cNvPr id="362" name="Shape 362"/>
          <p:cNvSpPr/>
          <p:nvPr/>
        </p:nvSpPr>
        <p:spPr>
          <a:xfrm>
            <a:off x="3751300" y="2340150"/>
            <a:ext cx="1124400" cy="724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Old Standard TT"/>
                <a:ea typeface="Old Standard TT"/>
                <a:cs typeface="Old Standard TT"/>
                <a:sym typeface="Old Standard TT"/>
              </a:rPr>
              <a:t>?</a:t>
            </a:r>
          </a:p>
        </p:txBody>
      </p:sp>
      <p:cxnSp>
        <p:nvCxnSpPr>
          <p:cNvPr id="363" name="Shape 363"/>
          <p:cNvCxnSpPr>
            <a:stCxn id="360" idx="3"/>
            <a:endCxn id="362" idx="1"/>
          </p:cNvCxnSpPr>
          <p:nvPr/>
        </p:nvCxnSpPr>
        <p:spPr>
          <a:xfrm>
            <a:off x="3290087" y="2110325"/>
            <a:ext cx="461213" cy="5920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4" name="Shape 364"/>
          <p:cNvCxnSpPr>
            <a:stCxn id="361" idx="3"/>
            <a:endCxn id="362" idx="1"/>
          </p:cNvCxnSpPr>
          <p:nvPr/>
        </p:nvCxnSpPr>
        <p:spPr>
          <a:xfrm rot="10800000" flipH="1">
            <a:off x="3481600" y="2702400"/>
            <a:ext cx="269700" cy="7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5" name="Shape 365"/>
          <p:cNvSpPr txBox="1"/>
          <p:nvPr/>
        </p:nvSpPr>
        <p:spPr>
          <a:xfrm>
            <a:off x="5456425" y="2476300"/>
            <a:ext cx="949500" cy="43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Answer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5395850" y="2996475"/>
            <a:ext cx="1124400" cy="46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White</a:t>
            </a:r>
          </a:p>
        </p:txBody>
      </p:sp>
      <p:cxnSp>
        <p:nvCxnSpPr>
          <p:cNvPr id="367" name="Shape 367"/>
          <p:cNvCxnSpPr>
            <a:stCxn id="362" idx="3"/>
            <a:endCxn id="365" idx="1"/>
          </p:cNvCxnSpPr>
          <p:nvPr/>
        </p:nvCxnSpPr>
        <p:spPr>
          <a:xfrm rot="10800000" flipH="1">
            <a:off x="4875700" y="2694900"/>
            <a:ext cx="5808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8" name="Shape 368"/>
          <p:cNvSpPr txBox="1"/>
          <p:nvPr/>
        </p:nvSpPr>
        <p:spPr>
          <a:xfrm>
            <a:off x="6641475" y="1178400"/>
            <a:ext cx="2415000" cy="3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What is AI-complete task?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(wiki) the most difficult problems in AI: Nat. Lang. Understanding, Scene Understanding.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VQA requires both to be solved.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VQA: Simplest NN-based Architectures</a:t>
            </a:r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50" y="1058225"/>
            <a:ext cx="8520601" cy="359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/>
              <a:t>Perspectives: How Language and Vision Interact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5191200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Language Grounding to Images</a:t>
            </a:r>
          </a:p>
          <a:p>
            <a:pPr marL="914400" lvl="1" indent="-3429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800" b="1" dirty="0">
                <a:solidFill>
                  <a:schemeClr val="dk2"/>
                </a:solidFill>
              </a:rPr>
              <a:t>Understand a word using an image.</a:t>
            </a:r>
          </a:p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Image Grounding to Language</a:t>
            </a:r>
          </a:p>
          <a:p>
            <a:pPr marL="914400" lvl="1" indent="-3429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800" b="1" dirty="0">
                <a:solidFill>
                  <a:schemeClr val="dk2"/>
                </a:solidFill>
              </a:rPr>
              <a:t>Understand image using word</a:t>
            </a:r>
            <a:r>
              <a:rPr lang="en" sz="1800" dirty="0">
                <a:solidFill>
                  <a:schemeClr val="dk2"/>
                </a:solidFill>
              </a:rPr>
              <a:t>(s).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" sz="1800" dirty="0"/>
              <a:t>Classification vs. </a:t>
            </a:r>
            <a:r>
              <a:rPr lang="en" sz="1800" dirty="0" smtClean="0"/>
              <a:t>Embedding</a:t>
            </a:r>
            <a:endParaRPr lang="en" sz="1800" dirty="0"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300" y="1232075"/>
            <a:ext cx="1834174" cy="1646699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9" name="Shape 139"/>
          <p:cNvSpPr txBox="1"/>
          <p:nvPr/>
        </p:nvSpPr>
        <p:spPr>
          <a:xfrm>
            <a:off x="8523250" y="1936150"/>
            <a:ext cx="524100" cy="4413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Cat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196375" y="3563600"/>
            <a:ext cx="757800" cy="4413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brown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7213150" y="3613075"/>
            <a:ext cx="1310100" cy="3435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Furry creature</a:t>
            </a:r>
          </a:p>
        </p:txBody>
      </p:sp>
      <p:cxnSp>
        <p:nvCxnSpPr>
          <p:cNvPr id="142" name="Shape 142"/>
          <p:cNvCxnSpPr>
            <a:stCxn id="140" idx="0"/>
            <a:endCxn id="138" idx="2"/>
          </p:cNvCxnSpPr>
          <p:nvPr/>
        </p:nvCxnSpPr>
        <p:spPr>
          <a:xfrm rot="10800000" flipH="1">
            <a:off x="6575275" y="2878700"/>
            <a:ext cx="286200" cy="6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3" name="Shape 143"/>
          <p:cNvCxnSpPr>
            <a:stCxn id="141" idx="0"/>
            <a:endCxn id="138" idx="2"/>
          </p:cNvCxnSpPr>
          <p:nvPr/>
        </p:nvCxnSpPr>
        <p:spPr>
          <a:xfrm rot="10800000">
            <a:off x="6861400" y="2878675"/>
            <a:ext cx="1006800" cy="73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4" name="Shape 144"/>
          <p:cNvCxnSpPr>
            <a:stCxn id="139" idx="0"/>
            <a:endCxn id="138" idx="3"/>
          </p:cNvCxnSpPr>
          <p:nvPr/>
        </p:nvCxnSpPr>
        <p:spPr>
          <a:xfrm rot="5400000">
            <a:off x="8222200" y="1492450"/>
            <a:ext cx="119400" cy="1006800"/>
          </a:xfrm>
          <a:prstGeom prst="curvedConnector4">
            <a:avLst>
              <a:gd name="adj1" fmla="val -199435"/>
              <a:gd name="adj2" fmla="val 630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45" name="Shape 145"/>
          <p:cNvCxnSpPr>
            <a:stCxn id="139" idx="2"/>
            <a:endCxn id="138" idx="3"/>
          </p:cNvCxnSpPr>
          <p:nvPr/>
        </p:nvCxnSpPr>
        <p:spPr>
          <a:xfrm rot="5400000" flipH="1">
            <a:off x="8120950" y="1713100"/>
            <a:ext cx="321900" cy="1006800"/>
          </a:xfrm>
          <a:prstGeom prst="curvedConnector4">
            <a:avLst>
              <a:gd name="adj1" fmla="val -73975"/>
              <a:gd name="adj2" fmla="val 630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311700" y="316450"/>
            <a:ext cx="8520600" cy="74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VQA: Proposed Models (VQA Antol et. al. 2015)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3499"/>
            <a:ext cx="8345125" cy="364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Spatial Memory Network VQA (Attention)</a:t>
            </a:r>
          </a:p>
        </p:txBody>
      </p:sp>
      <p:sp>
        <p:nvSpPr>
          <p:cNvPr id="386" name="Shape 386" descr="A deep learning approach to automatically answering questions about photographs.  More details at http://arxiv.org/abs/1511.05234" title="Ask, Attend and Answer: Exploring Question-Guided Spatial Attention for Visual Question Answering">
            <a:hlinkClick r:id="rId3"/>
          </p:cNvPr>
          <p:cNvSpPr/>
          <p:nvPr/>
        </p:nvSpPr>
        <p:spPr>
          <a:xfrm>
            <a:off x="1324024" y="1058225"/>
            <a:ext cx="6606300" cy="39125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311700" y="254103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VQA: Do we just keep tweaking NNs?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311700" y="876765"/>
            <a:ext cx="8520600" cy="37800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/>
              <a:t>What are the current flaws: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1200" dirty="0"/>
              <a:t>Assumption: Closed Set of Possible Answers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200" dirty="0"/>
              <a:t>Question: How many hands are raised?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200" dirty="0"/>
              <a:t>Answer: Could be any natural number.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200" b="1" dirty="0"/>
              <a:t>Attention</a:t>
            </a:r>
            <a:r>
              <a:rPr lang="en" sz="1200" dirty="0"/>
              <a:t> could do the </a:t>
            </a:r>
            <a:r>
              <a:rPr lang="en" sz="1200" dirty="0" smtClean="0"/>
              <a:t>trick</a:t>
            </a:r>
            <a:r>
              <a:rPr lang="en-US" sz="1200" dirty="0" smtClean="0"/>
              <a:t>.                        </a:t>
            </a:r>
            <a:r>
              <a:rPr lang="en" sz="1200" b="1" dirty="0" smtClean="0">
                <a:solidFill>
                  <a:srgbClr val="FF0000"/>
                </a:solidFill>
              </a:rPr>
              <a:t>But</a:t>
            </a:r>
            <a:r>
              <a:rPr lang="en" sz="1200" b="1" dirty="0">
                <a:solidFill>
                  <a:srgbClr val="FF0000"/>
                </a:solidFill>
              </a:rPr>
              <a:t>, how do you understand “raised”?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1200" dirty="0"/>
              <a:t>Blindly scoring all </a:t>
            </a:r>
            <a:r>
              <a:rPr lang="en" sz="1200" dirty="0" smtClean="0"/>
              <a:t>answers</a:t>
            </a:r>
            <a:r>
              <a:rPr lang="en-US" sz="1200" dirty="0" smtClean="0"/>
              <a:t>:  </a:t>
            </a:r>
            <a:r>
              <a:rPr lang="en" sz="1200" b="1" dirty="0" smtClean="0">
                <a:solidFill>
                  <a:srgbClr val="FF0000"/>
                </a:solidFill>
              </a:rPr>
              <a:t>You </a:t>
            </a:r>
            <a:r>
              <a:rPr lang="en" sz="1200" b="1" dirty="0">
                <a:solidFill>
                  <a:srgbClr val="FF0000"/>
                </a:solidFill>
              </a:rPr>
              <a:t>can see yes/no as an answer to the above question.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sz="1200" dirty="0"/>
              <a:t>Lack of Explicit Commonsense </a:t>
            </a:r>
            <a:r>
              <a:rPr lang="en" sz="1200" dirty="0" smtClean="0"/>
              <a:t>Reasoning</a:t>
            </a:r>
            <a:r>
              <a:rPr lang="en-US" sz="1200" dirty="0" smtClean="0"/>
              <a:t>:  </a:t>
            </a:r>
            <a:r>
              <a:rPr lang="en" sz="1200" b="1" dirty="0" smtClean="0">
                <a:solidFill>
                  <a:srgbClr val="FF0000"/>
                </a:solidFill>
              </a:rPr>
              <a:t>Does </a:t>
            </a:r>
            <a:r>
              <a:rPr lang="en" sz="1200" b="1" dirty="0">
                <a:solidFill>
                  <a:srgbClr val="FF0000"/>
                </a:solidFill>
              </a:rPr>
              <a:t>the man have 20-20 vision? 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sz="1200" dirty="0"/>
              <a:t>How do you explain the answer (wrong or right)? (Explainability)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1200" dirty="0"/>
              <a:t>Mathematically explaining vs. logically to a naive person.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Attempting Flaw 3: Knowledge-Based VQA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5571350" y="1171600"/>
            <a:ext cx="3261000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 Idea: Use explicit Knowledge Based Reasoning</a:t>
            </a:r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b="38744"/>
          <a:stretch/>
        </p:blipFill>
        <p:spPr>
          <a:xfrm>
            <a:off x="362250" y="1171600"/>
            <a:ext cx="5121650" cy="20929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437225" y="3322700"/>
            <a:ext cx="4659300" cy="15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/>
              <a:t>Question</a:t>
            </a:r>
            <a:r>
              <a:rPr lang="en" sz="1400"/>
              <a:t>:</a:t>
            </a:r>
            <a:r>
              <a:rPr lang="en" b="1"/>
              <a:t> Is this image related to zoology?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/>
              <a:t>Answer</a:t>
            </a:r>
            <a:r>
              <a:rPr lang="en" sz="1400"/>
              <a:t>: Yes. </a:t>
            </a:r>
            <a:r>
              <a:rPr lang="en" b="1"/>
              <a:t>Reason</a:t>
            </a:r>
            <a:r>
              <a:rPr lang="en" sz="1400"/>
              <a:t>: Object/Giraffe --&gt; Herbivorous animals --&gt; Animal --&gt; Zoology; Attribute/Zoo --&gt; Zoology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Attempting Flaws 3 and 4: Image Riddles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4897375" cy="17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487174" y="3052175"/>
            <a:ext cx="6120217" cy="14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latin typeface="Old Standard TT"/>
                <a:ea typeface="Old Standard TT"/>
                <a:cs typeface="Old Standard TT"/>
                <a:sym typeface="Old Standard TT"/>
              </a:rPr>
              <a:t>What word (logically) connects these images</a:t>
            </a:r>
            <a:r>
              <a:rPr lang="en" sz="1800" b="1" dirty="0" smtClean="0">
                <a:latin typeface="Old Standard TT"/>
                <a:ea typeface="Old Standard TT"/>
                <a:cs typeface="Old Standard TT"/>
                <a:sym typeface="Old Standard TT"/>
              </a:rPr>
              <a:t>?</a:t>
            </a:r>
            <a:endParaRPr lang="en-US" sz="1800" b="1" dirty="0" smtClean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lvl="0">
              <a:spcBef>
                <a:spcPts val="0"/>
              </a:spcBef>
              <a:buNone/>
            </a:pPr>
            <a:endParaRPr lang="en" sz="1800" b="1"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b="1" dirty="0">
                <a:latin typeface="Old Standard TT"/>
                <a:ea typeface="Old Standard TT"/>
                <a:cs typeface="Old Standard TT"/>
                <a:sym typeface="Old Standard TT"/>
              </a:rPr>
              <a:t>Answer</a:t>
            </a:r>
            <a:r>
              <a:rPr lang="en" sz="1800" b="1" dirty="0" smtClean="0">
                <a:latin typeface="Old Standard TT"/>
                <a:ea typeface="Old Standard TT"/>
                <a:cs typeface="Old Standard TT"/>
                <a:sym typeface="Old Standard TT"/>
              </a:rPr>
              <a:t>:</a:t>
            </a:r>
            <a:endParaRPr lang="en" sz="1800" b="1" dirty="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Attempting Flaws 3 and 4: Image Riddles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4897375" cy="17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487174" y="3052175"/>
            <a:ext cx="6084693" cy="14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latin typeface="Old Standard TT"/>
                <a:ea typeface="Old Standard TT"/>
                <a:cs typeface="Old Standard TT"/>
                <a:sym typeface="Old Standard TT"/>
              </a:rPr>
              <a:t>What word (logically) connects these images?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b="1" dirty="0">
                <a:latin typeface="Old Standard TT"/>
                <a:ea typeface="Old Standard TT"/>
                <a:cs typeface="Old Standard TT"/>
                <a:sym typeface="Old Standard TT"/>
              </a:rPr>
              <a:t>Answer: Fall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Reason: The Fall Season, waterfall, rainfall, statue falling</a:t>
            </a:r>
          </a:p>
        </p:txBody>
      </p:sp>
    </p:spTree>
    <p:extLst>
      <p:ext uri="{BB962C8B-B14F-4D97-AF65-F5344CB8AC3E}">
        <p14:creationId xmlns:p14="http://schemas.microsoft.com/office/powerpoint/2010/main" val="251329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Our Architecture </a:t>
            </a:r>
            <a:r>
              <a:rPr lang="en" dirty="0" smtClean="0"/>
              <a:t>(</a:t>
            </a:r>
            <a:r>
              <a:rPr lang="en-US" smtClean="0"/>
              <a:t>Our paper UAI 2018</a:t>
            </a:r>
            <a:r>
              <a:rPr lang="en" smtClean="0"/>
              <a:t>)</a:t>
            </a:r>
            <a:endParaRPr lang="en" dirty="0"/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62" y="1171675"/>
            <a:ext cx="595312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6508225" y="1178400"/>
            <a:ext cx="2335800" cy="34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We use a combination of </a:t>
            </a:r>
          </a:p>
          <a:p>
            <a:pPr marL="457200" lvl="0" indent="-228600" rtl="0">
              <a:spcBef>
                <a:spcPts val="0"/>
              </a:spcBef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Deep Learning.</a:t>
            </a:r>
          </a:p>
          <a:p>
            <a:pPr marL="457200" lvl="0" indent="-228600" rtl="0">
              <a:spcBef>
                <a:spcPts val="0"/>
              </a:spcBef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Knowledge-Sources (ConceptNet, word2vec)</a:t>
            </a:r>
          </a:p>
          <a:p>
            <a:pPr marL="457200" lvl="0" indent="-228600">
              <a:spcBef>
                <a:spcPts val="0"/>
              </a:spcBef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Probabilistic Soft Logic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Conclusion/Takeaway</a:t>
            </a:r>
          </a:p>
        </p:txBody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311700" y="1058225"/>
            <a:ext cx="8520600" cy="39721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" sz="1400" dirty="0"/>
              <a:t>Different perspectives of Image Understanding</a:t>
            </a:r>
          </a:p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" sz="1400" dirty="0"/>
              <a:t>What does Image understanding mean:</a:t>
            </a:r>
          </a:p>
          <a:p>
            <a:pPr marL="971550" lvl="1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Caption image</a:t>
            </a:r>
          </a:p>
          <a:p>
            <a:pPr marL="971550" lvl="1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Caption a video</a:t>
            </a:r>
          </a:p>
          <a:p>
            <a:pPr marL="971550" lvl="1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Answer a question given an image</a:t>
            </a:r>
          </a:p>
          <a:p>
            <a:pPr marL="971550" lvl="1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Answer puzzles</a:t>
            </a:r>
          </a:p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" sz="1400" dirty="0"/>
              <a:t>The technologies’ overview:</a:t>
            </a:r>
          </a:p>
          <a:p>
            <a:pPr marL="971550" lvl="1" indent="-285750" rtl="0">
              <a:spcBef>
                <a:spcPts val="0"/>
              </a:spcBef>
              <a:buFont typeface="Arial"/>
              <a:buChar char="•"/>
            </a:pPr>
            <a:r>
              <a:rPr lang="en" dirty="0" smtClean="0"/>
              <a:t>RNN/LSTM</a:t>
            </a:r>
            <a:r>
              <a:rPr lang="en-US" dirty="0" smtClean="0"/>
              <a:t>, Attention</a:t>
            </a:r>
            <a:endParaRPr lang="en" dirty="0"/>
          </a:p>
          <a:p>
            <a:pPr marL="971550" lvl="1" indent="-285750">
              <a:spcBef>
                <a:spcPts val="0"/>
              </a:spcBef>
              <a:buFont typeface="Arial"/>
              <a:buChar char="•"/>
            </a:pPr>
            <a:r>
              <a:rPr lang="en" dirty="0"/>
              <a:t>CNN (convolution operation)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745450" y="1728575"/>
            <a:ext cx="7723500" cy="1114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Hypothesis: Image Understanding is only as powerful as the annotations we have.</a:t>
            </a:r>
          </a:p>
          <a:p>
            <a:pPr lvl="0" algn="ctr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1284336" y="3070118"/>
            <a:ext cx="4485067" cy="131216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Annotations are costly!</a:t>
            </a:r>
          </a:p>
          <a:p>
            <a:pPr lvl="0" algn="ctr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Image Understanding: Classification vs. Embedding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275" y="1553249"/>
            <a:ext cx="4427174" cy="20923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 l="4184" r="1998"/>
          <a:stretch/>
        </p:blipFill>
        <p:spPr>
          <a:xfrm>
            <a:off x="311700" y="1553250"/>
            <a:ext cx="3894824" cy="1779924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9" name="Shape 159"/>
          <p:cNvSpPr txBox="1"/>
          <p:nvPr/>
        </p:nvSpPr>
        <p:spPr>
          <a:xfrm>
            <a:off x="510300" y="3790800"/>
            <a:ext cx="2951400" cy="613200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Do we predict class labels?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51975" y="3784950"/>
            <a:ext cx="3557700" cy="688200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Do we embed words and images together in a semantic space?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10" y="1060273"/>
            <a:ext cx="4528725" cy="3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Embedding Text and Image Onto Same Space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600" y="3052600"/>
            <a:ext cx="1696375" cy="1568249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8" name="Shape 168"/>
          <p:cNvSpPr/>
          <p:nvPr/>
        </p:nvSpPr>
        <p:spPr>
          <a:xfrm>
            <a:off x="1434225" y="3590550"/>
            <a:ext cx="220800" cy="24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9" name="Shape 169"/>
          <p:cNvCxnSpPr>
            <a:stCxn id="167" idx="1"/>
            <a:endCxn id="168" idx="6"/>
          </p:cNvCxnSpPr>
          <p:nvPr/>
        </p:nvCxnSpPr>
        <p:spPr>
          <a:xfrm rot="10800000">
            <a:off x="1654900" y="3714624"/>
            <a:ext cx="3806700" cy="122100"/>
          </a:xfrm>
          <a:prstGeom prst="curvedConnector3">
            <a:avLst>
              <a:gd name="adj1" fmla="val 49998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50" y="4404200"/>
            <a:ext cx="4468575" cy="52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7213175" y="1253375"/>
            <a:ext cx="1820400" cy="1117200"/>
          </a:xfrm>
          <a:prstGeom prst="cloudCallout">
            <a:avLst>
              <a:gd name="adj1" fmla="val -104551"/>
              <a:gd name="adj2" fmla="val 11104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Should the vectors coincide?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745450" y="891596"/>
            <a:ext cx="7957200" cy="2105929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Revised Hypothesis: Image Understanding is only as powerful as the annotations we have and </a:t>
            </a:r>
            <a:r>
              <a:rPr lang="en" sz="3000" b="1" dirty="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capability of language understanding</a:t>
            </a:r>
          </a:p>
          <a:p>
            <a:pPr lvl="0" algn="ctr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3676200" cy="315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This is a fictional creature: “hippogriff”.</a:t>
            </a:r>
          </a:p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Say, you have only 10-15 labeled images.</a:t>
            </a:r>
          </a:p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How can you build a classifier for this “object”?</a:t>
            </a:r>
          </a:p>
          <a:p>
            <a:pPr marL="971550" lvl="1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Hint: What if you had an embedding for the word.</a:t>
            </a:r>
          </a:p>
          <a:p>
            <a:pPr marL="971550" lvl="1" indent="-285750" rtl="0">
              <a:spcBef>
                <a:spcPts val="0"/>
              </a:spcBef>
              <a:buFont typeface="Arial"/>
              <a:buChar char="•"/>
            </a:pPr>
            <a:r>
              <a:rPr lang="en" dirty="0"/>
              <a:t>Hint: Zero-shot Learning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200" y="1171600"/>
            <a:ext cx="4438099" cy="33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Scene Understanding Using Language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312632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" sz="1400" b="1" dirty="0"/>
              <a:t>Caption Generation </a:t>
            </a:r>
          </a:p>
          <a:p>
            <a:pPr marL="971550" lvl="1" indent="-28575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Deep Captioning from Images</a:t>
            </a:r>
          </a:p>
          <a:p>
            <a:pPr marL="914400" lvl="1" indent="-342900">
              <a:spcBef>
                <a:spcPts val="0"/>
              </a:spcBef>
              <a:buSzPct val="100000"/>
              <a:buFont typeface="Arial"/>
              <a:buChar char="•"/>
            </a:pPr>
            <a:r>
              <a:rPr lang="en" b="1" dirty="0"/>
              <a:t>Dense Captioning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Arial"/>
              <a:buChar char="•"/>
            </a:pPr>
            <a:r>
              <a:rPr lang="en" b="1" dirty="0"/>
              <a:t>Caption Generation from Videos</a:t>
            </a:r>
          </a:p>
          <a:p>
            <a:pPr marL="514350" lvl="0" indent="-285750">
              <a:spcBef>
                <a:spcPts val="0"/>
              </a:spcBef>
              <a:buFont typeface="Arial"/>
              <a:buChar char="•"/>
            </a:pPr>
            <a:r>
              <a:rPr lang="en" sz="1400" b="1" dirty="0"/>
              <a:t>Intermediate Semantic Representation</a:t>
            </a:r>
          </a:p>
          <a:p>
            <a:pPr marL="514350" lvl="0" indent="-285750">
              <a:spcBef>
                <a:spcPts val="0"/>
              </a:spcBef>
              <a:buFont typeface="Arial"/>
              <a:buChar char="•"/>
            </a:pPr>
            <a:r>
              <a:rPr lang="en" sz="1400" b="1" dirty="0"/>
              <a:t>Background Technologies</a:t>
            </a:r>
          </a:p>
          <a:p>
            <a:pPr marL="914400" lvl="1" indent="-342900">
              <a:spcBef>
                <a:spcPts val="0"/>
              </a:spcBef>
              <a:buSzPct val="100000"/>
              <a:buFont typeface="Arial"/>
              <a:buChar char="•"/>
            </a:pPr>
            <a:r>
              <a:rPr lang="en" b="1" dirty="0"/>
              <a:t>RNN/LSTM to understand </a:t>
            </a:r>
            <a:r>
              <a:rPr lang="en" b="1" dirty="0" smtClean="0"/>
              <a:t>language</a:t>
            </a:r>
            <a:r>
              <a:rPr lang="en-US" b="1" dirty="0" smtClean="0"/>
              <a:t>, </a:t>
            </a:r>
            <a:r>
              <a:rPr lang="en" b="1" dirty="0" smtClean="0"/>
              <a:t>CNN </a:t>
            </a:r>
            <a:r>
              <a:rPr lang="en" b="1" dirty="0"/>
              <a:t>to understand image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1133</Words>
  <Application>Microsoft Macintosh PowerPoint</Application>
  <PresentationFormat>On-screen Show (16:9)</PresentationFormat>
  <Paragraphs>194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paperback</vt:lpstr>
      <vt:lpstr>gameday</vt:lpstr>
      <vt:lpstr>Vision and Language</vt:lpstr>
      <vt:lpstr>Outline</vt:lpstr>
      <vt:lpstr>Perspectives: How Language and Vision Interact</vt:lpstr>
      <vt:lpstr>PowerPoint Presentation</vt:lpstr>
      <vt:lpstr>Image Understanding: Classification vs. Embedding</vt:lpstr>
      <vt:lpstr>Embedding Text and Image Onto Same Space</vt:lpstr>
      <vt:lpstr>PowerPoint Presentation</vt:lpstr>
      <vt:lpstr>Exercise</vt:lpstr>
      <vt:lpstr>Scene Understanding Using Language</vt:lpstr>
      <vt:lpstr>PowerPoint Presentation</vt:lpstr>
      <vt:lpstr>A Simpler Picture</vt:lpstr>
      <vt:lpstr>A bit of Background: CNN</vt:lpstr>
      <vt:lpstr>Convolution Operation Example</vt:lpstr>
      <vt:lpstr>Convolution Operation Example (Numerical)</vt:lpstr>
      <vt:lpstr>PowerPoint Presentation</vt:lpstr>
      <vt:lpstr>PowerPoint Presentation</vt:lpstr>
      <vt:lpstr>PowerPoint Presentation</vt:lpstr>
      <vt:lpstr>PowerPoint Presentation</vt:lpstr>
      <vt:lpstr>Captioning: LSTM for Videos (Donahue 2014)</vt:lpstr>
      <vt:lpstr>Captioning: LSTM for Videos (Donahue 2014) </vt:lpstr>
      <vt:lpstr>Semantic Representations</vt:lpstr>
      <vt:lpstr>A meaningful Semantic Representation</vt:lpstr>
      <vt:lpstr>Why do we need it?</vt:lpstr>
      <vt:lpstr>Scene Graphs (Johnson CVPR2015)</vt:lpstr>
      <vt:lpstr>Scene Description Graphs (Aditya2016, ACS)</vt:lpstr>
      <vt:lpstr>SDG: Motivating QA Example</vt:lpstr>
      <vt:lpstr>Understanding images and text </vt:lpstr>
      <vt:lpstr>Visual Question Answering</vt:lpstr>
      <vt:lpstr>VQA: Simplest NN-based Architectures</vt:lpstr>
      <vt:lpstr>VQA: Proposed Models (VQA Antol et. al. 2015) </vt:lpstr>
      <vt:lpstr>Spatial Memory Network VQA (Attention)</vt:lpstr>
      <vt:lpstr>VQA: Do we just keep tweaking NNs?</vt:lpstr>
      <vt:lpstr>Attempting Flaw 3: Knowledge-Based VQA</vt:lpstr>
      <vt:lpstr>Attempting Flaws 3 and 4: Image Riddles</vt:lpstr>
      <vt:lpstr>Attempting Flaws 3 and 4: Image Riddles</vt:lpstr>
      <vt:lpstr>Our Architecture (Our paper UAI 2018)</vt:lpstr>
      <vt:lpstr>Conclusion/Takeaway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and Language</dc:title>
  <cp:lastModifiedBy>Chitta Baral</cp:lastModifiedBy>
  <cp:revision>15</cp:revision>
  <dcterms:modified xsi:type="dcterms:W3CDTF">2019-04-18T23:15:23Z</dcterms:modified>
</cp:coreProperties>
</file>